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27" r:id="rId4"/>
    <p:sldId id="308" r:id="rId5"/>
    <p:sldId id="310" r:id="rId6"/>
    <p:sldId id="324" r:id="rId7"/>
    <p:sldId id="315" r:id="rId8"/>
    <p:sldId id="331" r:id="rId9"/>
    <p:sldId id="332" r:id="rId10"/>
    <p:sldId id="333" r:id="rId11"/>
    <p:sldId id="314" r:id="rId12"/>
    <p:sldId id="328" r:id="rId13"/>
    <p:sldId id="330" r:id="rId14"/>
    <p:sldId id="334" r:id="rId15"/>
    <p:sldId id="335" r:id="rId16"/>
    <p:sldId id="337" r:id="rId17"/>
    <p:sldId id="339" r:id="rId18"/>
    <p:sldId id="341" r:id="rId19"/>
    <p:sldId id="344" r:id="rId20"/>
    <p:sldId id="345" r:id="rId21"/>
    <p:sldId id="346" r:id="rId22"/>
    <p:sldId id="352" r:id="rId2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FFCCFF"/>
    <a:srgbClr val="D60093"/>
    <a:srgbClr val="FFFF00"/>
    <a:srgbClr val="660066"/>
    <a:srgbClr val="FF99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461" autoAdjust="0"/>
    <p:restoredTop sz="94643" autoAdjust="0"/>
  </p:normalViewPr>
  <p:slideViewPr>
    <p:cSldViewPr>
      <p:cViewPr varScale="1">
        <p:scale>
          <a:sx n="100" d="100"/>
          <a:sy n="100" d="100"/>
        </p:scale>
        <p:origin x="-9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10 h 385"/>
                <a:gd name="T2" fmla="*/ 5762 w 5762"/>
                <a:gd name="T3" fmla="*/ 20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556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15567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5B081A-5583-4DB7-8472-34E8CCE21D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4155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5FE52-52B1-457C-B9C1-4EAE66DCB0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8607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4C99C-4C9C-485C-AF4E-6E189CB03F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3305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173163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1173163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A42E-855F-4709-8563-25E7207027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518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77724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73163" y="4114800"/>
            <a:ext cx="77724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98D09-B5DA-479B-BA48-DB165A589B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8834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EF28-3C0B-4A32-847F-6598CA2D5A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6400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614B9-ECE4-425E-B281-EF83094AAF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2380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51940-FB46-46AB-9458-A2208F2EDB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366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D2733-141A-413A-B9F0-0BBF1C1029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4512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841C8-6041-46DE-96A2-262EC60BD3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1579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6758-3F1B-4AB9-A361-70D25842AE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218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2406-3E27-4835-9F30-BCB266C52D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523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8176-CAEA-46E5-BADA-3DD5D2C24C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3282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5465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46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46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fld id="{3097C53D-513B-42EE-9011-3B7C1ECCC6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file:///C:\Users\Sabina\Desktop\1.PRACA%20laptop\3.PREZENTACJE%20NA%20LEKCJE\1.DO%20WYKORZYSTANIA%20NA%20LEKCJI\13.%20GEOMETRIA%20P&#321;ASKA\JEDNOK&#321;ADNO&#346;&#262;\zasob_jednokladnosc-cykl-matma-zobacz-jakie-to-proste\grupa_plikow_4\jednokladnosc_cykl_matma_zobacz_66177_720p.mp4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slide" Target="slide4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slide" Target="slide4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764704"/>
            <a:ext cx="7467600" cy="9239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pl-PL" sz="5400" dirty="0" smtClean="0">
                <a:latin typeface="Tahoma" pitchFamily="34" charset="0"/>
              </a:rPr>
              <a:t>JEDNOKŁADNOŚĆ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6477000"/>
            <a:ext cx="3744913" cy="381000"/>
          </a:xfrm>
        </p:spPr>
        <p:txBody>
          <a:bodyPr/>
          <a:lstStyle/>
          <a:p>
            <a:pPr eaLnBrk="1" hangingPunct="1"/>
            <a:r>
              <a:rPr lang="pl-PL" sz="2400" smtClean="0">
                <a:latin typeface="Tahoma" pitchFamily="34" charset="0"/>
              </a:rPr>
              <a:t>SABINA ŚWIERCZEK</a:t>
            </a:r>
          </a:p>
        </p:txBody>
      </p:sp>
      <p:sp>
        <p:nvSpPr>
          <p:cNvPr id="4" name="Rectangle 50"/>
          <p:cNvSpPr>
            <a:spLocks noChangeArrowheads="1"/>
          </p:cNvSpPr>
          <p:nvPr/>
        </p:nvSpPr>
        <p:spPr bwMode="auto">
          <a:xfrm>
            <a:off x="611560" y="3356992"/>
            <a:ext cx="756431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00FF"/>
                </a:solidFill>
                <a:latin typeface="Tahoma" pitchFamily="34" charset="0"/>
                <a:cs typeface="Arial" charset="0"/>
                <a:hlinkClick r:id="rId2" action="ppaction://hlinksldjump"/>
              </a:rPr>
              <a:t>DEFINICJA</a:t>
            </a:r>
            <a:r>
              <a:rPr lang="pl-PL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                     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00FF"/>
                </a:solidFill>
                <a:latin typeface="Tahoma" pitchFamily="34" charset="0"/>
                <a:cs typeface="Arial" charset="0"/>
                <a:hlinkClick r:id="rId3" action="ppaction://hlinksldjump"/>
              </a:rPr>
              <a:t>ĆWICZENIA</a:t>
            </a:r>
            <a:endParaRPr lang="pl-PL" dirty="0" smtClean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00FF"/>
                </a:solidFill>
                <a:latin typeface="Tahoma" pitchFamily="34" charset="0"/>
                <a:cs typeface="Arial" charset="0"/>
                <a:hlinkClick r:id="rId4" action="ppaction://hlinksldjump"/>
              </a:rPr>
              <a:t>WNIOSKI</a:t>
            </a:r>
            <a:endParaRPr lang="pl-PL" dirty="0" smtClean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00FF"/>
                </a:solidFill>
                <a:latin typeface="Tahoma" pitchFamily="34" charset="0"/>
                <a:cs typeface="Arial" charset="0"/>
                <a:hlinkClick r:id="rId5" action="ppaction://hlinksldjump"/>
              </a:rPr>
              <a:t>JEDNOKŁADNOŚĆ W UKŁADZIE WSPÓŁRZĘDNYCH</a:t>
            </a:r>
            <a:endParaRPr lang="pl-PL" dirty="0" smtClean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00FF"/>
                </a:solidFill>
                <a:latin typeface="Tahoma" pitchFamily="34" charset="0"/>
                <a:cs typeface="Arial" charset="0"/>
                <a:hlinkClick r:id="rId6" action="ppaction://hlinksldjump"/>
              </a:rPr>
              <a:t>ZADANIA</a:t>
            </a:r>
            <a:r>
              <a:rPr lang="pl-PL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 </a:t>
            </a:r>
            <a:endParaRPr lang="pl-PL" dirty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" name="Przycisk akcji: Film 1">
            <a:hlinkClick r:id="rId7" action="ppaction://hlinkfile" highlightClick="1"/>
          </p:cNvPr>
          <p:cNvSpPr/>
          <p:nvPr/>
        </p:nvSpPr>
        <p:spPr bwMode="auto">
          <a:xfrm>
            <a:off x="7884368" y="5665316"/>
            <a:ext cx="936104" cy="432048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35063" y="332656"/>
            <a:ext cx="7467600" cy="923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sz="3200" dirty="0" smtClean="0">
                <a:latin typeface="Tahoma" pitchFamily="34" charset="0"/>
              </a:rPr>
              <a:t>WNIOSEK 3</a:t>
            </a: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1304028" y="1289264"/>
            <a:ext cx="75643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Jeśli dwa wielokąty są jednokładne, to są podobne, przy czym skalą podobieństwa jest wartość bezwzględna skali jednokładności. </a:t>
            </a:r>
            <a:endParaRPr lang="pl-PL" dirty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922" y="4095750"/>
            <a:ext cx="29845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02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1825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1825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1825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90600" y="228600"/>
            <a:ext cx="5449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Tahoma" pitchFamily="34" charset="0"/>
              </a:rPr>
              <a:t>ĆWICZENIE </a:t>
            </a:r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5  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90600" y="304800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/>
            <a:r>
              <a:rPr lang="pl-PL" sz="2300" dirty="0">
                <a:solidFill>
                  <a:srgbClr val="0000FF"/>
                </a:solidFill>
                <a:latin typeface="Tahoma" pitchFamily="34" charset="0"/>
              </a:rPr>
              <a:t>   </a:t>
            </a:r>
            <a:endParaRPr lang="pl-PL" sz="2300" dirty="0">
              <a:solidFill>
                <a:srgbClr val="0000FF"/>
              </a:solidFill>
              <a:latin typeface="Tahoma" pitchFamily="34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1002868" y="705235"/>
                <a:ext cx="8033628" cy="1100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457200" indent="-457200">
                  <a:lnSpc>
                    <a:spcPct val="150000"/>
                  </a:lnSpc>
                </a:pPr>
                <a:r>
                  <a:rPr lang="pl-PL" sz="2300" dirty="0" smtClean="0">
                    <a:solidFill>
                      <a:srgbClr val="0000FF"/>
                    </a:solidFill>
                    <a:latin typeface="Tahoma" pitchFamily="34" charset="0"/>
                  </a:rPr>
                  <a:t> Pole trójkąta ABC jest równe S. Oblicz pole czworokąta A`B`AC` jeśli </a:t>
                </a:r>
                <a14:m>
                  <m:oMath xmlns:m="http://schemas.openxmlformats.org/officeDocument/2006/math"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`=</m:t>
                    </m:r>
                    <m:sSubSup>
                      <m:sSubSupPr>
                        <m:ctrlP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𝐽𝑐</m:t>
                        </m:r>
                      </m:e>
                      <m:sub/>
                      <m:sup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−2</m:t>
                        </m:r>
                      </m:sup>
                    </m:sSubSup>
                    <m:d>
                      <m:dPr>
                        <m:ctrlP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  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`=</m:t>
                    </m:r>
                    <m:sSubSup>
                      <m:sSubSupPr>
                        <m:ctrlP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pl-PL" sz="23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l-PL" sz="23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pl-PL" sz="23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−2</m:t>
                        </m:r>
                      </m:sup>
                    </m:sSubSup>
                    <m:d>
                      <m:dPr>
                        <m:ctrlP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 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`=</m:t>
                    </m:r>
                    <m:sSubSup>
                      <m:sSubSupPr>
                        <m:ctrlP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pl-PL" sz="23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23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pl-PL" sz="23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  <m:sub/>
                      <m:sup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−2</m:t>
                        </m:r>
                      </m:sup>
                    </m:sSubSup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pl-PL" sz="2000" dirty="0">
                  <a:solidFill>
                    <a:schemeClr val="accent2"/>
                  </a:solidFill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2868" y="705235"/>
                <a:ext cx="8033628" cy="110093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111" b="-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988745" y="1988841"/>
            <a:ext cx="7770813" cy="432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400" kern="0" dirty="0" smtClean="0">
                <a:solidFill>
                  <a:schemeClr val="tx1"/>
                </a:solidFill>
                <a:latin typeface="Tahoma" pitchFamily="34" charset="0"/>
              </a:rPr>
              <a:t>Rozwiązanie: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918" y="2392008"/>
            <a:ext cx="5421730" cy="42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918" y="2429443"/>
            <a:ext cx="5310201" cy="418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382471"/>
            <a:ext cx="5411934" cy="427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1825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1825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1825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90600" y="304800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/>
            <a:r>
              <a:rPr lang="pl-PL" sz="2300" dirty="0">
                <a:solidFill>
                  <a:srgbClr val="0000FF"/>
                </a:solidFill>
                <a:latin typeface="Tahoma" pitchFamily="34" charset="0"/>
              </a:rPr>
              <a:t>   </a:t>
            </a:r>
            <a:endParaRPr lang="pl-PL" sz="2300" dirty="0">
              <a:solidFill>
                <a:srgbClr val="0000FF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988744" y="88776"/>
            <a:ext cx="7770813" cy="432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400" kern="0" dirty="0" smtClean="0">
                <a:solidFill>
                  <a:schemeClr val="tx1"/>
                </a:solidFill>
                <a:latin typeface="Tahoma" pitchFamily="34" charset="0"/>
              </a:rPr>
              <a:t>Rozwiązanie: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259" y="105443"/>
            <a:ext cx="3057663" cy="241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029493" y="568047"/>
            <a:ext cx="4910659" cy="11083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Pole trójkąta ACC` wynosi 3S ( ta sama wysokość </a:t>
            </a:r>
            <a:r>
              <a:rPr lang="pl-PL" sz="2000" kern="0" dirty="0" err="1" smtClean="0">
                <a:solidFill>
                  <a:schemeClr val="tx1"/>
                </a:solidFill>
                <a:latin typeface="Tahoma" pitchFamily="34" charset="0"/>
              </a:rPr>
              <a:t>h</a:t>
            </a:r>
            <a:r>
              <a:rPr lang="pl-PL" sz="2000" kern="0" baseline="-25000" dirty="0" err="1" smtClean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 jak w trójkącie ABC, ale 3 razy dłuższa podstawa).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990600" y="1682228"/>
            <a:ext cx="4910659" cy="450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Zatem pole trójkąta ABC` wynosi 2S.  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029493" y="2132856"/>
            <a:ext cx="4910659" cy="11083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Pole trójkąta AA`C` wynosi 9S ( ta sama wysokość </a:t>
            </a:r>
            <a:r>
              <a:rPr lang="pl-PL" sz="2000" kern="0" dirty="0" err="1" smtClean="0">
                <a:solidFill>
                  <a:schemeClr val="tx1"/>
                </a:solidFill>
                <a:latin typeface="Tahoma" pitchFamily="34" charset="0"/>
              </a:rPr>
              <a:t>h</a:t>
            </a:r>
            <a:r>
              <a:rPr lang="pl-PL" sz="2000" kern="0" baseline="-25000" dirty="0" err="1" smtClean="0">
                <a:solidFill>
                  <a:schemeClr val="tx1"/>
                </a:solidFill>
                <a:latin typeface="Tahoma" pitchFamily="34" charset="0"/>
              </a:rPr>
              <a:t>C</a:t>
            </a:r>
            <a:r>
              <a:rPr lang="pl-PL" sz="2000" kern="0" baseline="-25000" dirty="0" smtClean="0">
                <a:solidFill>
                  <a:schemeClr val="tx1"/>
                </a:solidFill>
                <a:latin typeface="Tahoma" pitchFamily="34" charset="0"/>
              </a:rPr>
              <a:t>`</a:t>
            </a:r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 jak w trójkącie ACC`, ale 3 razy dłuższa podstawa).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990600" y="3241210"/>
            <a:ext cx="4910659" cy="450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Zatem pole trójkąta CA`C` wynosi 6S.  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1029493" y="3691838"/>
            <a:ext cx="7847807" cy="11083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Pole trójkąta BCB` wynosi 3S ( ta sama wysokość </a:t>
            </a:r>
            <a:r>
              <a:rPr lang="pl-PL" sz="2000" kern="0" dirty="0" err="1" smtClean="0">
                <a:solidFill>
                  <a:schemeClr val="tx1"/>
                </a:solidFill>
                <a:latin typeface="Tahoma" pitchFamily="34" charset="0"/>
              </a:rPr>
              <a:t>h</a:t>
            </a:r>
            <a:r>
              <a:rPr lang="pl-PL" sz="2000" kern="0" baseline="-25000" dirty="0" err="1" smtClean="0">
                <a:solidFill>
                  <a:schemeClr val="tx1"/>
                </a:solidFill>
                <a:latin typeface="Tahoma" pitchFamily="34" charset="0"/>
              </a:rPr>
              <a:t>C</a:t>
            </a:r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 jak w trójkącie ABC, ale 3 razy dłuższa podstawa).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988743" y="4437112"/>
            <a:ext cx="4910659" cy="450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Zatem pole trójkąta ACB` wynosi 2S.  </a:t>
            </a: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1029493" y="4881966"/>
            <a:ext cx="7847807" cy="7792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Pole trójkąta AA`B wynosi 6S ( ta sama wysokość </a:t>
            </a:r>
            <a:r>
              <a:rPr lang="pl-PL" sz="2000" kern="0" dirty="0" err="1" smtClean="0">
                <a:solidFill>
                  <a:schemeClr val="tx1"/>
                </a:solidFill>
                <a:latin typeface="Tahoma" pitchFamily="34" charset="0"/>
              </a:rPr>
              <a:t>h</a:t>
            </a:r>
            <a:r>
              <a:rPr lang="pl-PL" sz="2000" kern="0" baseline="-25000" dirty="0" err="1" smtClean="0">
                <a:solidFill>
                  <a:schemeClr val="tx1"/>
                </a:solidFill>
                <a:latin typeface="Tahoma" pitchFamily="34" charset="0"/>
              </a:rPr>
              <a:t>C</a:t>
            </a:r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 jak w trójkącie ABC, ale 3 razy dłuższa podstawa).</a:t>
            </a: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1014834" y="5692282"/>
            <a:ext cx="7847807" cy="7792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Pole trójkąta AA`B wynosi 6S ( ta sama wysokość </a:t>
            </a:r>
            <a:r>
              <a:rPr lang="pl-PL" sz="2000" kern="0" dirty="0" err="1" smtClean="0">
                <a:solidFill>
                  <a:schemeClr val="tx1"/>
                </a:solidFill>
                <a:latin typeface="Tahoma" pitchFamily="34" charset="0"/>
              </a:rPr>
              <a:t>h</a:t>
            </a:r>
            <a:r>
              <a:rPr lang="pl-PL" sz="2000" kern="0" baseline="-25000" dirty="0" err="1" smtClean="0">
                <a:solidFill>
                  <a:schemeClr val="tx1"/>
                </a:solidFill>
                <a:latin typeface="Tahoma" pitchFamily="34" charset="0"/>
              </a:rPr>
              <a:t>C</a:t>
            </a:r>
            <a:r>
              <a:rPr lang="pl-PL" sz="2000" kern="0" dirty="0" smtClean="0">
                <a:solidFill>
                  <a:schemeClr val="tx1"/>
                </a:solidFill>
                <a:latin typeface="Tahoma" pitchFamily="34" charset="0"/>
              </a:rPr>
              <a:t> jak w trójkącie ABC, ale 3 razy dłuższa podstawa).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438" y="102909"/>
            <a:ext cx="2970203" cy="244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6252577" y="2687033"/>
            <a:ext cx="2706345" cy="7794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kern="0" dirty="0" smtClean="0">
                <a:solidFill>
                  <a:srgbClr val="FF0000"/>
                </a:solidFill>
                <a:latin typeface="Tahoma" pitchFamily="34" charset="0"/>
              </a:rPr>
              <a:t>Pole czworokąta A`B`AC` wynosi 15S  </a:t>
            </a:r>
          </a:p>
        </p:txBody>
      </p:sp>
    </p:spTree>
    <p:extLst>
      <p:ext uri="{BB962C8B-B14F-4D97-AF65-F5344CB8AC3E}">
        <p14:creationId xmlns:p14="http://schemas.microsoft.com/office/powerpoint/2010/main" xmlns="" val="11866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1825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1825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1825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90600" y="304800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/>
            <a:r>
              <a:rPr lang="pl-PL" sz="2300" dirty="0">
                <a:solidFill>
                  <a:srgbClr val="0000FF"/>
                </a:solidFill>
                <a:latin typeface="Tahoma" pitchFamily="34" charset="0"/>
              </a:rPr>
              <a:t>   </a:t>
            </a:r>
            <a:endParaRPr lang="pl-PL" sz="2300" dirty="0">
              <a:solidFill>
                <a:srgbClr val="0000FF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35063" y="332656"/>
            <a:ext cx="7467600" cy="923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sz="3200" dirty="0" smtClean="0">
                <a:latin typeface="Tahoma" pitchFamily="34" charset="0"/>
              </a:rPr>
              <a:t>JEDNOKŁADNOŚĆ W UKŁADZIE WSPÓŁRZĘDNYCH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90600" y="1556792"/>
            <a:ext cx="803362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lnSpc>
                <a:spcPct val="150000"/>
              </a:lnSpc>
            </a:pPr>
            <a:r>
              <a:rPr lang="pl-PL" sz="2300" dirty="0" smtClean="0">
                <a:solidFill>
                  <a:srgbClr val="FF0000"/>
                </a:solidFill>
                <a:latin typeface="Tahoma" pitchFamily="34" charset="0"/>
              </a:rPr>
              <a:t> Obrazem punktu A(</a:t>
            </a:r>
            <a:r>
              <a:rPr lang="pl-PL" sz="2300" dirty="0" err="1" smtClean="0">
                <a:solidFill>
                  <a:srgbClr val="FF0000"/>
                </a:solidFill>
                <a:latin typeface="Tahoma" pitchFamily="34" charset="0"/>
              </a:rPr>
              <a:t>x,y</a:t>
            </a:r>
            <a:r>
              <a:rPr lang="pl-PL" sz="2300" dirty="0" smtClean="0">
                <a:solidFill>
                  <a:srgbClr val="FF0000"/>
                </a:solidFill>
                <a:latin typeface="Tahoma" pitchFamily="34" charset="0"/>
              </a:rPr>
              <a:t>) w jednokładności o środku w punkcie </a:t>
            </a:r>
            <a:r>
              <a:rPr lang="pl-PL" sz="2300" dirty="0" smtClean="0">
                <a:latin typeface="Tahoma" pitchFamily="34" charset="0"/>
              </a:rPr>
              <a:t>S(0,0)</a:t>
            </a:r>
            <a:r>
              <a:rPr lang="pl-PL" sz="2300" dirty="0" smtClean="0">
                <a:solidFill>
                  <a:srgbClr val="FF0000"/>
                </a:solidFill>
                <a:latin typeface="Tahoma" pitchFamily="34" charset="0"/>
              </a:rPr>
              <a:t> i skali k≠0 jest punkt A`(x`, y`), taki, że </a:t>
            </a:r>
            <a:r>
              <a:rPr lang="pl-PL" sz="2300" dirty="0" smtClean="0">
                <a:solidFill>
                  <a:srgbClr val="0000FF"/>
                </a:solidFill>
                <a:latin typeface="Tahoma" pitchFamily="34" charset="0"/>
              </a:rPr>
              <a:t>x`=</a:t>
            </a:r>
            <a:r>
              <a:rPr lang="pl-PL" sz="2300" dirty="0" err="1" smtClean="0">
                <a:solidFill>
                  <a:srgbClr val="0000FF"/>
                </a:solidFill>
                <a:latin typeface="Tahoma" pitchFamily="34" charset="0"/>
              </a:rPr>
              <a:t>kx</a:t>
            </a:r>
            <a:r>
              <a:rPr lang="pl-PL" sz="2300" dirty="0" smtClean="0">
                <a:solidFill>
                  <a:srgbClr val="0000FF"/>
                </a:solidFill>
                <a:latin typeface="Tahoma" pitchFamily="34" charset="0"/>
              </a:rPr>
              <a:t> i y`=</a:t>
            </a:r>
            <a:r>
              <a:rPr lang="pl-PL" sz="2300" dirty="0" err="1" smtClean="0">
                <a:solidFill>
                  <a:srgbClr val="0000FF"/>
                </a:solidFill>
                <a:latin typeface="Tahoma" pitchFamily="34" charset="0"/>
              </a:rPr>
              <a:t>ky</a:t>
            </a:r>
            <a:r>
              <a:rPr lang="pl-PL" sz="23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endParaRPr lang="pl-PL" sz="2000" dirty="0">
              <a:solidFill>
                <a:srgbClr val="FF0000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091016" y="3212976"/>
                <a:ext cx="8033628" cy="151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457200" indent="-457200">
                  <a:lnSpc>
                    <a:spcPct val="150000"/>
                  </a:lnSpc>
                </a:pPr>
                <a:r>
                  <a:rPr lang="pl-PL" sz="2300" dirty="0" smtClean="0">
                    <a:latin typeface="Tahoma" pitchFamily="34" charset="0"/>
                  </a:rPr>
                  <a:t> np.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230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pl-PL" sz="23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23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pl-PL" sz="2300" b="0" i="1" smtClean="0">
                                <a:latin typeface="Cambria Math"/>
                              </a:rPr>
                              <m:t>(0,0)</m:t>
                            </m:r>
                          </m:sub>
                        </m:sSub>
                      </m:e>
                      <m:sub/>
                      <m:sup>
                        <m:r>
                          <a:rPr lang="pl-PL" sz="2300" b="0" i="1" smtClean="0">
                            <a:latin typeface="Cambria Math"/>
                          </a:rPr>
                          <m:t>3</m:t>
                        </m:r>
                      </m:sup>
                    </m:sSubSup>
                    <m:d>
                      <m:dPr>
                        <m:ctrlPr>
                          <a:rPr lang="pl-PL" sz="23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sz="2300" b="0" i="1" smtClean="0">
                            <a:latin typeface="Cambria Math"/>
                          </a:rPr>
                          <m:t>𝐴</m:t>
                        </m:r>
                        <m:r>
                          <a:rPr lang="pl-PL" sz="2300" b="0" i="1" smtClean="0">
                            <a:latin typeface="Cambria Math"/>
                          </a:rPr>
                          <m:t>(2,3)</m:t>
                        </m:r>
                      </m:e>
                    </m:d>
                    <m:r>
                      <a:rPr lang="pl-PL" sz="2300" b="0" i="1" smtClean="0">
                        <a:latin typeface="Cambria Math"/>
                      </a:rPr>
                      <m:t>=</m:t>
                    </m:r>
                    <m:r>
                      <a:rPr lang="pl-PL" sz="2300" b="0" i="1" smtClean="0">
                        <a:latin typeface="Cambria Math"/>
                      </a:rPr>
                      <m:t>𝐴</m:t>
                    </m:r>
                    <m:r>
                      <a:rPr lang="pl-PL" sz="2300" b="0" i="1" smtClean="0">
                        <a:latin typeface="Cambria Math"/>
                      </a:rPr>
                      <m:t>`</m:t>
                    </m:r>
                    <m:d>
                      <m:dPr>
                        <m:ctrlPr>
                          <a:rPr lang="pl-PL" sz="23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sz="2300" b="0" i="1" smtClean="0">
                            <a:latin typeface="Cambria Math"/>
                          </a:rPr>
                          <m:t>6,9</m:t>
                        </m:r>
                      </m:e>
                    </m:d>
                  </m:oMath>
                </a14:m>
                <a:endParaRPr lang="pl-PL" sz="2300" b="0" dirty="0" smtClean="0">
                  <a:latin typeface="Tahoma" pitchFamily="34" charset="0"/>
                </a:endParaRPr>
              </a:p>
              <a:p>
                <a:pPr marL="457200" indent="-457200">
                  <a:lnSpc>
                    <a:spcPct val="150000"/>
                  </a:lnSpc>
                </a:pPr>
                <a:r>
                  <a:rPr lang="pl-PL" sz="2300" dirty="0" smtClean="0">
                    <a:latin typeface="Tahoma" pitchFamily="34" charset="0"/>
                  </a:rPr>
                  <a:t>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230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pl-PL" sz="23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23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pl-PL" sz="2300" i="1">
                                <a:latin typeface="Cambria Math"/>
                              </a:rPr>
                              <m:t>(0,0)</m:t>
                            </m:r>
                          </m:sub>
                        </m:sSub>
                      </m:e>
                      <m:sub/>
                      <m:sup>
                        <m:r>
                          <a:rPr lang="pl-PL" sz="2300" b="0" i="1" smtClean="0">
                            <a:latin typeface="Cambria Math"/>
                          </a:rPr>
                          <m:t>−2</m:t>
                        </m:r>
                      </m:sup>
                    </m:sSubSup>
                    <m:d>
                      <m:dPr>
                        <m:ctrlPr>
                          <a:rPr lang="pl-PL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300" i="1">
                            <a:latin typeface="Cambria Math"/>
                          </a:rPr>
                          <m:t>𝐴</m:t>
                        </m:r>
                        <m:r>
                          <a:rPr lang="pl-PL" sz="2300" i="1">
                            <a:latin typeface="Cambria Math"/>
                          </a:rPr>
                          <m:t>(2,3)</m:t>
                        </m:r>
                      </m:e>
                    </m:d>
                    <m:r>
                      <a:rPr lang="pl-PL" sz="2300" i="1">
                        <a:latin typeface="Cambria Math"/>
                      </a:rPr>
                      <m:t>=</m:t>
                    </m:r>
                    <m:r>
                      <a:rPr lang="pl-PL" sz="2300" i="1">
                        <a:latin typeface="Cambria Math"/>
                      </a:rPr>
                      <m:t>𝐴</m:t>
                    </m:r>
                    <m:r>
                      <a:rPr lang="pl-PL" sz="2300" i="1">
                        <a:latin typeface="Cambria Math"/>
                      </a:rPr>
                      <m:t>`</m:t>
                    </m:r>
                    <m:d>
                      <m:dPr>
                        <m:ctrlPr>
                          <a:rPr lang="pl-PL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300" b="0" i="1" smtClean="0">
                            <a:latin typeface="Cambria Math"/>
                          </a:rPr>
                          <m:t>−4</m:t>
                        </m:r>
                        <m:r>
                          <a:rPr lang="pl-PL" sz="2300" i="1">
                            <a:latin typeface="Cambria Math"/>
                          </a:rPr>
                          <m:t>,</m:t>
                        </m:r>
                        <m:r>
                          <a:rPr lang="pl-PL" sz="2300" b="0" i="1" smtClean="0">
                            <a:latin typeface="Cambria Math"/>
                          </a:rPr>
                          <m:t>−6</m:t>
                        </m:r>
                      </m:e>
                    </m:d>
                  </m:oMath>
                </a14:m>
                <a:r>
                  <a:rPr lang="pl-PL" sz="2300" dirty="0" smtClean="0">
                    <a:latin typeface="Tahoma" pitchFamily="34" charset="0"/>
                  </a:rPr>
                  <a:t> </a:t>
                </a:r>
                <a:endParaRPr lang="pl-PL" sz="2300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016" y="3212976"/>
                <a:ext cx="8033628" cy="151216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934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228600"/>
            <a:ext cx="2048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Tahoma" pitchFamily="34" charset="0"/>
              </a:rPr>
              <a:t>ĆWICZENIE </a:t>
            </a:r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6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80382" y="980728"/>
            <a:ext cx="7847013" cy="20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lnSpc>
                <a:spcPct val="150000"/>
              </a:lnSpc>
            </a:pPr>
            <a:r>
              <a:rPr lang="pl-PL" sz="2300" dirty="0" smtClean="0">
                <a:solidFill>
                  <a:srgbClr val="0000FF"/>
                </a:solidFill>
                <a:latin typeface="Tahoma" pitchFamily="34" charset="0"/>
              </a:rPr>
              <a:t>Wyznacz obraz punktu A(-1,4) w jednokładności o podanej skali i środku: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l-PL" sz="2300" dirty="0" smtClean="0">
                <a:solidFill>
                  <a:srgbClr val="0000FF"/>
                </a:solidFill>
                <a:latin typeface="Tahoma" pitchFamily="34" charset="0"/>
              </a:rPr>
              <a:t>S(2,1)   k=1/3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l-PL" sz="2300" dirty="0" smtClean="0">
                <a:solidFill>
                  <a:srgbClr val="0000FF"/>
                </a:solidFill>
                <a:latin typeface="Tahoma" pitchFamily="34" charset="0"/>
              </a:rPr>
              <a:t>S(1,1)   k=-0,5</a:t>
            </a:r>
          </a:p>
          <a:p>
            <a:pPr marL="457200" indent="-457200">
              <a:lnSpc>
                <a:spcPct val="150000"/>
              </a:lnSpc>
            </a:pPr>
            <a:r>
              <a:rPr lang="pl-PL" sz="23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endParaRPr lang="pl-PL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475953"/>
            <a:ext cx="31908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441509"/>
            <a:ext cx="3240360" cy="325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420676"/>
            <a:ext cx="3230658" cy="325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7227184" y="1564394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00FF"/>
                </a:solidFill>
                <a:latin typeface="Tahoma" pitchFamily="34" charset="0"/>
              </a:rPr>
              <a:t>A`(1,2) </a:t>
            </a:r>
            <a:endParaRPr lang="pl-PL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967" y="2891598"/>
            <a:ext cx="3312368" cy="382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855" y="2841348"/>
            <a:ext cx="3355832" cy="387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422" y="2841348"/>
            <a:ext cx="3339921" cy="392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4284509" y="5085184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00FF"/>
                </a:solidFill>
                <a:latin typeface="Tahoma" pitchFamily="34" charset="0"/>
              </a:rPr>
              <a:t>A`(2,-1/2)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381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228600"/>
            <a:ext cx="2048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Tahoma" pitchFamily="34" charset="0"/>
              </a:rPr>
              <a:t>ĆWICZENIE </a:t>
            </a:r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7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97484" y="764704"/>
            <a:ext cx="7847013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lnSpc>
                <a:spcPct val="150000"/>
              </a:lnSpc>
            </a:pPr>
            <a:r>
              <a:rPr lang="pl-PL" sz="2300" dirty="0" smtClean="0">
                <a:solidFill>
                  <a:srgbClr val="0000FF"/>
                </a:solidFill>
                <a:latin typeface="Tahoma" pitchFamily="34" charset="0"/>
              </a:rPr>
              <a:t>Figurę K przekształcono w jednokładności otrzymując figurę P. Wyznacz środek jednokładności oraz podaj skalę jednokładności.</a:t>
            </a:r>
            <a:endParaRPr lang="pl-PL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91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228600"/>
            <a:ext cx="18365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 smtClean="0">
                <a:latin typeface="Tahoma" pitchFamily="34" charset="0"/>
              </a:rPr>
              <a:t>Rozwiązanie</a:t>
            </a:r>
            <a:endParaRPr lang="pl-PL" dirty="0">
              <a:latin typeface="Tahoma" pitchFamily="34" charset="0"/>
            </a:endParaRPr>
          </a:p>
        </p:txBody>
      </p:sp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793" y="836712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9753"/>
            <a:ext cx="3286286" cy="328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665" y="828190"/>
            <a:ext cx="3299327" cy="329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1187624" y="4437112"/>
                <a:ext cx="3168352" cy="6450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/>
                          </a:rPr>
                          <m:t>−2</m:t>
                        </m:r>
                        <m:f>
                          <m:fPr>
                            <m:ctrlPr>
                              <a:rPr lang="pl-PL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l-PL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pl-PL" b="0" i="1" smtClean="0">
                            <a:latin typeface="Cambria Math"/>
                          </a:rPr>
                          <m:t>,3</m:t>
                        </m:r>
                        <m:f>
                          <m:fPr>
                            <m:ctrlPr>
                              <a:rPr lang="pl-PL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l-PL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l-PL" dirty="0" smtClean="0">
                    <a:latin typeface="Tahoma" pitchFamily="34" charset="0"/>
                  </a:rPr>
                  <a:t>,  k=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l-PL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pl-PL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1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437112"/>
                <a:ext cx="3168352" cy="64504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793" y="872716"/>
            <a:ext cx="3312368" cy="32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509120"/>
            <a:ext cx="22784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1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228600"/>
            <a:ext cx="1691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ZADANIE 1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094768" y="836712"/>
            <a:ext cx="77825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Punkt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jest środkiem jednokładności o skali s, w której obrazem punktu A jest punkt A′. Wyznacz odległość punktu O od punktów A i A′, jeżeli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∣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′∣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s=2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s=−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1/3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s=3/4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s=−2</a:t>
            </a:r>
          </a:p>
        </p:txBody>
      </p:sp>
    </p:spTree>
    <p:extLst>
      <p:ext uri="{BB962C8B-B14F-4D97-AF65-F5344CB8AC3E}">
        <p14:creationId xmlns:p14="http://schemas.microsoft.com/office/powerpoint/2010/main" xmlns="" val="42673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228600"/>
            <a:ext cx="1691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ZADANIE 2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99591" y="620688"/>
            <a:ext cx="82444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Oceń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prawdziwość każdego zdania.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.Dwie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proste są jednokładne wtedy i tylko wtedy, gdy są równoległe. 	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Dwa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trójkąty są jednokładne wtedy i tylko wtedy, gdy długości boków jednego trójkąta są proporcjonalne do długości odpowiednich boków drugiego trójkąta. 	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Dwa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kwadraty są jednokładne wtedy i tylko wtedy, gdy boki jednego kwadratu są równoległe do odpowiednich boków drugiego kwadratu.</a:t>
            </a:r>
          </a:p>
        </p:txBody>
      </p:sp>
    </p:spTree>
    <p:extLst>
      <p:ext uri="{BB962C8B-B14F-4D97-AF65-F5344CB8AC3E}">
        <p14:creationId xmlns:p14="http://schemas.microsoft.com/office/powerpoint/2010/main" xmlns="" val="42673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228600"/>
            <a:ext cx="1691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ZADANIE 3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99592" y="757879"/>
            <a:ext cx="81369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Uzupełnij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zdanie tak, aby było prawdziwe.</a:t>
            </a:r>
          </a:p>
          <a:p>
            <a:r>
              <a:rPr lang="pl-P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Obrazem czworokąta o bokach równych 1 cm, 2 cm, 3 cm, 4 cm w pewnej jednokładności jest czworokąt, którego pewne dwa boki mają długości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 m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 m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 wynosi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 tej jednokładności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3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35063" y="332656"/>
            <a:ext cx="7467600" cy="923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sz="3200" dirty="0" smtClean="0">
                <a:latin typeface="Tahoma" pitchFamily="34" charset="0"/>
              </a:rPr>
              <a:t>DEFINICJA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50"/>
              <p:cNvSpPr>
                <a:spLocks noChangeArrowheads="1"/>
              </p:cNvSpPr>
              <p:nvPr/>
            </p:nvSpPr>
            <p:spPr bwMode="auto">
              <a:xfrm>
                <a:off x="1400175" y="1052736"/>
                <a:ext cx="7286625" cy="18487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l-PL" u="sng" dirty="0" smtClean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Jednokładnością</a:t>
                </a:r>
                <a:r>
                  <a:rPr lang="pl-PL" dirty="0" smtClean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 </m:t>
                        </m:r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𝐽𝑠</m:t>
                        </m:r>
                      </m:e>
                      <m:sub/>
                      <m:sup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pl-PL" dirty="0" smtClean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  o środku w punkcie S i skali k≠0 nazywamy przekształcenie, w którym obrazem </a:t>
                </a:r>
                <a:endParaRPr lang="pl-PL" dirty="0">
                  <a:solidFill>
                    <a:srgbClr val="0000FF"/>
                  </a:solidFill>
                  <a:latin typeface="Tahoma" pitchFamily="34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dirty="0" smtClean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punktu A jest taki punkt A`, że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𝑆𝐴</m:t>
                        </m:r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`</m:t>
                        </m:r>
                      </m:e>
                    </m:acc>
                    <m:r>
                      <a:rPr lang="pl-PL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pl-PL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𝑘</m:t>
                    </m:r>
                    <m:r>
                      <a:rPr lang="pl-PL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l-PL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𝑆𝐴</m:t>
                        </m:r>
                      </m:e>
                    </m:acc>
                  </m:oMath>
                </a14:m>
                <a:endParaRPr lang="pl-PL" dirty="0">
                  <a:solidFill>
                    <a:srgbClr val="0000FF"/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8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0175" y="1052736"/>
                <a:ext cx="7286625" cy="184871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39" b="-13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952" y="2994651"/>
            <a:ext cx="7920880" cy="233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901447"/>
            <a:ext cx="785065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079" y="2994651"/>
            <a:ext cx="8120753" cy="25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Prostokąt 1"/>
              <p:cNvSpPr/>
              <p:nvPr/>
            </p:nvSpPr>
            <p:spPr>
              <a:xfrm>
                <a:off x="1763687" y="5144236"/>
                <a:ext cx="2408865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sz="3200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𝑆𝐴</m:t>
                          </m:r>
                          <m:r>
                            <a:rPr lang="pl-PL" sz="3200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`</m:t>
                          </m:r>
                        </m:e>
                      </m:acc>
                      <m:r>
                        <a:rPr lang="pl-PL" sz="3200" i="1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pl-PL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2</m:t>
                      </m:r>
                      <m:r>
                        <a:rPr lang="pl-PL" sz="32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l-PL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𝑆𝐴</m:t>
                          </m:r>
                        </m:e>
                      </m:acc>
                    </m:oMath>
                  </m:oMathPara>
                </a14:m>
                <a:endParaRPr lang="pl-PL" sz="3200" dirty="0"/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7" y="5144236"/>
                <a:ext cx="2408865" cy="66005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228600"/>
            <a:ext cx="1691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ZADANIE 4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187624" y="693853"/>
            <a:ext cx="7545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Obrazem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trójkąta o bokach długości 3 cm, 4 cm, 5 cm w pewnej jednokładności jest trójkąt, którego jeden bok ma długość 20 cm. Oblicz długości pozostałych boków tego trójkąta.</a:t>
            </a:r>
          </a:p>
          <a:p>
            <a:pPr>
              <a:lnSpc>
                <a:spcPct val="200000"/>
              </a:lnSpc>
            </a:pPr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3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228600"/>
            <a:ext cx="1691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ZADANIE 5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312284" y="589657"/>
            <a:ext cx="7202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Stosunek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pól dwóch jednokładnych trójkątów T i T′ jest równy 4:9, a suma tych pól jest równa 19,5 cm</a:t>
            </a: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 cm</a:t>
            </a:r>
            <a:r>
              <a:rPr lang="pl-P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 pole każdego trójkąta?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Ile cm ma obwód trójkąta T′, jeśli trójkąt T ma obwód 12 cm?</a:t>
            </a:r>
          </a:p>
          <a:p>
            <a:pPr>
              <a:lnSpc>
                <a:spcPct val="200000"/>
              </a:lnSpc>
            </a:pP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3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228600"/>
            <a:ext cx="1691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ZADANIE 6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117576" y="836712"/>
            <a:ext cx="77597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Czworokąt K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kolejne boki długości 3 cm, 4 cm, 5 cm i 3 cm. Czworokąt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K′,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jednokładny do czworokąta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K,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obwód 37,5 cm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Ile wynoszą długości boków czworokąta K` ?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8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Prostokąt 1"/>
              <p:cNvSpPr/>
              <p:nvPr/>
            </p:nvSpPr>
            <p:spPr>
              <a:xfrm>
                <a:off x="1449181" y="331657"/>
                <a:ext cx="1268489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3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𝐽</m:t>
                          </m:r>
                        </m:e>
                        <m:sub/>
                        <m:sup>
                          <m:r>
                            <a:rPr lang="pl-PL" sz="3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l-PL" sz="3200" b="0" i="1" smtClean="0">
                              <a:latin typeface="Cambria Math"/>
                            </a:rPr>
                            <m:t>=−2</m:t>
                          </m:r>
                        </m:sup>
                      </m:sSubSup>
                    </m:oMath>
                  </m:oMathPara>
                </a14:m>
                <a:endParaRPr lang="pl-PL" sz="3200" dirty="0"/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81" y="331657"/>
                <a:ext cx="1268489" cy="5936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176" y="628469"/>
            <a:ext cx="6312232" cy="227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425" y="628469"/>
            <a:ext cx="6329240" cy="232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Prostokąt 9"/>
              <p:cNvSpPr/>
              <p:nvPr/>
            </p:nvSpPr>
            <p:spPr>
              <a:xfrm>
                <a:off x="1608477" y="2908204"/>
                <a:ext cx="1268489" cy="805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3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𝐽</m:t>
                          </m:r>
                        </m:e>
                        <m:sub/>
                        <m:sup>
                          <m:r>
                            <a:rPr lang="pl-PL" sz="3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l-PL" sz="3200" b="0" i="1" smtClean="0">
                              <a:latin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pl-PL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sz="3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sz="3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l-PL" sz="3200" dirty="0"/>
              </a:p>
            </p:txBody>
          </p:sp>
        </mc:Choice>
        <mc:Fallback>
          <p:sp>
            <p:nvSpPr>
              <p:cNvPr id="10" name="Prostoką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77" y="2908204"/>
                <a:ext cx="1268489" cy="8059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3215" y="3629846"/>
            <a:ext cx="6397895" cy="233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3215" y="3643423"/>
            <a:ext cx="6386283" cy="233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253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228600"/>
            <a:ext cx="2048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Tahoma" pitchFamily="34" charset="0"/>
              </a:rPr>
              <a:t>ĆWICZENIE </a:t>
            </a:r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1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1068498" y="459432"/>
                <a:ext cx="7847013" cy="941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457200" indent="-457200"/>
                <a:r>
                  <a:rPr lang="pl-PL" sz="2300" dirty="0" smtClean="0">
                    <a:solidFill>
                      <a:srgbClr val="0000FF"/>
                    </a:solidFill>
                    <a:latin typeface="Tahoma" pitchFamily="34" charset="0"/>
                  </a:rPr>
                  <a:t>Wyznacz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23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𝐽</m:t>
                        </m:r>
                      </m:e>
                      <m:sub/>
                      <m:sup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=2</m:t>
                        </m:r>
                      </m:sup>
                    </m:sSubSup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l-PL" dirty="0">
                  <a:solidFill>
                    <a:schemeClr val="accent2"/>
                  </a:solidFill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498" y="459432"/>
                <a:ext cx="7847013" cy="94104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131" y="1246041"/>
            <a:ext cx="6096306" cy="507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831" y="1246040"/>
            <a:ext cx="6078116" cy="507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745" y="1220707"/>
            <a:ext cx="6059969" cy="51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831" y="1220707"/>
            <a:ext cx="6062927" cy="507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131" y="1201286"/>
            <a:ext cx="6076005" cy="509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1825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1825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1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1825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43000" y="304800"/>
            <a:ext cx="2048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Tahoma" pitchFamily="34" charset="0"/>
              </a:rPr>
              <a:t>ĆWICZENIE </a:t>
            </a:r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1068498" y="459432"/>
                <a:ext cx="7847013" cy="941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457200" indent="-457200"/>
                <a:r>
                  <a:rPr lang="pl-PL" sz="2300" dirty="0" smtClean="0">
                    <a:solidFill>
                      <a:srgbClr val="0000FF"/>
                    </a:solidFill>
                    <a:latin typeface="Tahoma" pitchFamily="34" charset="0"/>
                  </a:rPr>
                  <a:t>Wyznacz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23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𝐽</m:t>
                        </m:r>
                      </m:e>
                      <m:sub/>
                      <m:sup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pl-PL" sz="23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=−0,5</m:t>
                        </m:r>
                      </m:sup>
                    </m:sSubSup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l-PL" dirty="0">
                  <a:solidFill>
                    <a:schemeClr val="accent2"/>
                  </a:solidFill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498" y="459432"/>
                <a:ext cx="7847013" cy="94104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483" y="1268760"/>
            <a:ext cx="6403311" cy="412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010" y="1250477"/>
            <a:ext cx="6436784" cy="414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778" y="1243838"/>
            <a:ext cx="6480720" cy="417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774" y="1214629"/>
            <a:ext cx="6552728" cy="423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930" y="1210446"/>
            <a:ext cx="6552728" cy="4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1825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1825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1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1825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55735" y="188640"/>
            <a:ext cx="2048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Tahoma" pitchFamily="34" charset="0"/>
              </a:rPr>
              <a:t>ĆWICZENIE </a:t>
            </a:r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3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987844" y="649580"/>
                <a:ext cx="7874432" cy="1100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457200" indent="-457200">
                  <a:lnSpc>
                    <a:spcPct val="150000"/>
                  </a:lnSpc>
                </a:pPr>
                <a:r>
                  <a:rPr lang="pl-PL" sz="2300" dirty="0" smtClean="0">
                    <a:solidFill>
                      <a:srgbClr val="0000FF"/>
                    </a:solidFill>
                    <a:latin typeface="Tahoma" pitchFamily="34" charset="0"/>
                  </a:rPr>
                  <a:t> Wyznacz punkt S, jeśli obrazem punktu A jest punkt A`:</a:t>
                </a:r>
              </a:p>
              <a:p>
                <a:pPr marL="457200" indent="-457200">
                  <a:lnSpc>
                    <a:spcPct val="150000"/>
                  </a:lnSpc>
                </a:pPr>
                <a:r>
                  <a:rPr lang="pl-PL" sz="2300" dirty="0" smtClean="0">
                    <a:solidFill>
                      <a:srgbClr val="0000FF"/>
                    </a:solidFill>
                    <a:latin typeface="Tahoma" pitchFamily="34" charset="0"/>
                  </a:rPr>
                  <a:t> a)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𝐽</m:t>
                        </m:r>
                      </m:e>
                      <m:sub/>
                      <m:sup>
                        <m: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=3</m:t>
                        </m:r>
                      </m:sup>
                    </m:sSubSup>
                    <m:d>
                      <m:dPr>
                        <m:ctrlP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` </m:t>
                    </m:r>
                    <m:r>
                      <a:rPr lang="pl-PL" sz="2300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pl-PL" sz="2000" dirty="0" smtClean="0">
                    <a:solidFill>
                      <a:schemeClr val="accent2"/>
                    </a:solidFill>
                    <a:latin typeface="Tahoma" pitchFamily="34" charset="0"/>
                  </a:rPr>
                  <a:t>        </a:t>
                </a:r>
                <a:endParaRPr lang="pl-PL" sz="2000" dirty="0">
                  <a:solidFill>
                    <a:schemeClr val="accent2"/>
                  </a:solidFill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7844" y="649580"/>
                <a:ext cx="7874432" cy="110093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7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080" y="1212588"/>
            <a:ext cx="4315020" cy="131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Prostokąt 2"/>
              <p:cNvSpPr/>
              <p:nvPr/>
            </p:nvSpPr>
            <p:spPr>
              <a:xfrm>
                <a:off x="1002060" y="2720648"/>
                <a:ext cx="2539028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3366CC"/>
                    </a:solidFill>
                    <a:latin typeface="Tahoma" pitchFamily="34" charset="0"/>
                  </a:rPr>
                  <a:t>b)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𝐽</m:t>
                        </m:r>
                      </m:e>
                      <m:sub/>
                      <m:sup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=−2</m:t>
                        </m:r>
                      </m:sup>
                    </m:sSubSup>
                    <m:d>
                      <m:dPr>
                        <m:ctrlP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`</m:t>
                    </m:r>
                  </m:oMath>
                </a14:m>
                <a:r>
                  <a:rPr lang="pl-PL" dirty="0">
                    <a:solidFill>
                      <a:srgbClr val="3366CC"/>
                    </a:solidFill>
                    <a:latin typeface="Tahoma" pitchFamily="34" charset="0"/>
                  </a:rPr>
                  <a:t> </a:t>
                </a:r>
                <a:endParaRPr lang="pl-PL" dirty="0"/>
              </a:p>
            </p:txBody>
          </p:sp>
        </mc:Choice>
        <mc:Fallback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60" y="2720648"/>
                <a:ext cx="2539028" cy="46820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597" t="-11688" b="-259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Prostokąt 3"/>
              <p:cNvSpPr/>
              <p:nvPr/>
            </p:nvSpPr>
            <p:spPr>
              <a:xfrm>
                <a:off x="990825" y="4427097"/>
                <a:ext cx="252011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3366CC"/>
                    </a:solidFill>
                    <a:latin typeface="Tahoma" pitchFamily="34" charset="0"/>
                  </a:rPr>
                  <a:t>c)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𝐽</m:t>
                        </m:r>
                      </m:e>
                      <m:sub/>
                      <m:sup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=0,5</m:t>
                        </m:r>
                      </m:sup>
                    </m:sSubSup>
                    <m:d>
                      <m:dPr>
                        <m:ctrlP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`</m:t>
                    </m:r>
                  </m:oMath>
                </a14:m>
                <a:r>
                  <a:rPr lang="pl-PL" dirty="0">
                    <a:solidFill>
                      <a:srgbClr val="3366CC"/>
                    </a:solidFill>
                    <a:latin typeface="Tahoma" pitchFamily="34" charset="0"/>
                  </a:rPr>
                  <a:t> </a:t>
                </a:r>
                <a:endParaRPr lang="pl-PL" dirty="0"/>
              </a:p>
            </p:txBody>
          </p:sp>
        </mc:Choice>
        <mc:Fallback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25" y="4427097"/>
                <a:ext cx="2520113" cy="46820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3874" t="-11688" b="-259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996" y="1200049"/>
            <a:ext cx="4326104" cy="131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486" y="2720648"/>
            <a:ext cx="4323581" cy="161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284" y="4553721"/>
            <a:ext cx="4302816" cy="16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579" y="1200049"/>
            <a:ext cx="4392488" cy="132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080" y="1200049"/>
            <a:ext cx="4342656" cy="130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486" y="2715257"/>
            <a:ext cx="4323581" cy="162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5365" y="2694469"/>
            <a:ext cx="4306702" cy="163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5365" y="2694469"/>
            <a:ext cx="4314056" cy="16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486" y="4575900"/>
            <a:ext cx="4233185" cy="159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328" y="4541145"/>
            <a:ext cx="4232523" cy="159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843" y="1186457"/>
            <a:ext cx="4379558" cy="132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Prostokąt 22"/>
              <p:cNvSpPr/>
              <p:nvPr/>
            </p:nvSpPr>
            <p:spPr>
              <a:xfrm>
                <a:off x="849489" y="1742349"/>
                <a:ext cx="2661449" cy="518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𝑆𝐴</m:t>
                          </m:r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`</m:t>
                          </m:r>
                        </m:e>
                      </m:acc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3</m:t>
                      </m:r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𝑆𝐴</m:t>
                          </m:r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23" name="Prostoką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89" y="1742349"/>
                <a:ext cx="2661449" cy="518027"/>
              </a:xfrm>
              <a:prstGeom prst="rect">
                <a:avLst/>
              </a:prstGeom>
              <a:blipFill rotWithShape="1"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Prostokąt 23"/>
              <p:cNvSpPr/>
              <p:nvPr/>
            </p:nvSpPr>
            <p:spPr>
              <a:xfrm>
                <a:off x="879639" y="3270284"/>
                <a:ext cx="2661449" cy="518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𝑆𝐴</m:t>
                          </m:r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`</m:t>
                          </m:r>
                        </m:e>
                      </m:acc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−2</m:t>
                      </m:r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𝑆𝐴</m:t>
                          </m:r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24" name="Prostoką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39" y="3270284"/>
                <a:ext cx="2661449" cy="518027"/>
              </a:xfrm>
              <a:prstGeom prst="rect">
                <a:avLst/>
              </a:prstGeom>
              <a:blipFill rotWithShape="1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601" y="2715257"/>
            <a:ext cx="4381206" cy="164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Prostokąt 26"/>
              <p:cNvSpPr/>
              <p:nvPr/>
            </p:nvSpPr>
            <p:spPr>
              <a:xfrm>
                <a:off x="849488" y="5013176"/>
                <a:ext cx="2661449" cy="518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𝑆𝐴</m:t>
                          </m:r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`</m:t>
                          </m:r>
                        </m:e>
                      </m:acc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0,5</m:t>
                      </m:r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𝑆𝐴</m:t>
                          </m:r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27" name="Prostoką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88" y="5013176"/>
                <a:ext cx="2661449" cy="518027"/>
              </a:xfrm>
              <a:prstGeom prst="rect">
                <a:avLst/>
              </a:prstGeom>
              <a:blipFill rotWithShape="1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486" y="4528557"/>
            <a:ext cx="4220426" cy="16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98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31825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3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18250"/>
            <a:ext cx="533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36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91400" y="631825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985433" y="231031"/>
            <a:ext cx="2048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Tahoma" pitchFamily="34" charset="0"/>
              </a:rPr>
              <a:t>ĆWICZENIE </a:t>
            </a:r>
            <a:r>
              <a:rPr lang="pl-PL" dirty="0" smtClean="0">
                <a:solidFill>
                  <a:srgbClr val="FF0000"/>
                </a:solidFill>
                <a:latin typeface="Tahoma" pitchFamily="34" charset="0"/>
              </a:rPr>
              <a:t>4</a:t>
            </a:r>
            <a:endParaRPr lang="pl-PL" dirty="0">
              <a:solidFill>
                <a:srgbClr val="FF0000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1002868" y="705235"/>
                <a:ext cx="7874432" cy="1100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457200" indent="-457200">
                  <a:lnSpc>
                    <a:spcPct val="150000"/>
                  </a:lnSpc>
                </a:pPr>
                <a:r>
                  <a:rPr lang="pl-PL" sz="2300" dirty="0" smtClean="0">
                    <a:solidFill>
                      <a:srgbClr val="0000FF"/>
                    </a:solidFill>
                    <a:latin typeface="Tahoma" pitchFamily="34" charset="0"/>
                  </a:rPr>
                  <a:t> Wyznacz punkt A, jeśli obrazem punktu A jest punkt A`:</a:t>
                </a:r>
              </a:p>
              <a:p>
                <a:pPr marL="457200" indent="-457200">
                  <a:lnSpc>
                    <a:spcPct val="150000"/>
                  </a:lnSpc>
                </a:pPr>
                <a:r>
                  <a:rPr lang="pl-PL" sz="2300" dirty="0" smtClean="0">
                    <a:solidFill>
                      <a:srgbClr val="0000FF"/>
                    </a:solidFill>
                    <a:latin typeface="Tahoma" pitchFamily="34" charset="0"/>
                  </a:rPr>
                  <a:t> a)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𝐽</m:t>
                        </m:r>
                      </m:e>
                      <m:sub/>
                      <m:sup>
                        <m: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=2</m:t>
                        </m:r>
                      </m:sup>
                    </m:sSubSup>
                    <m:d>
                      <m:dPr>
                        <m:ctrlP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23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pl-PL" sz="23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` </m:t>
                    </m:r>
                    <m:r>
                      <a:rPr lang="pl-PL" sz="2300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pl-PL" sz="2000" dirty="0" smtClean="0">
                    <a:solidFill>
                      <a:schemeClr val="accent2"/>
                    </a:solidFill>
                    <a:latin typeface="Tahoma" pitchFamily="34" charset="0"/>
                  </a:rPr>
                  <a:t>        </a:t>
                </a:r>
                <a:endParaRPr lang="pl-PL" sz="2000" dirty="0">
                  <a:solidFill>
                    <a:schemeClr val="accent2"/>
                  </a:solidFill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2868" y="705235"/>
                <a:ext cx="7874432" cy="110093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7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124" y="1136795"/>
            <a:ext cx="3593976" cy="133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Prostokąt 14"/>
              <p:cNvSpPr/>
              <p:nvPr/>
            </p:nvSpPr>
            <p:spPr>
              <a:xfrm>
                <a:off x="1137442" y="2720648"/>
                <a:ext cx="2539028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 smtClean="0">
                    <a:solidFill>
                      <a:srgbClr val="3366CC"/>
                    </a:solidFill>
                    <a:latin typeface="Tahoma" pitchFamily="34" charset="0"/>
                  </a:rPr>
                  <a:t>b)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𝐽</m:t>
                        </m:r>
                      </m:e>
                      <m:sub/>
                      <m:sup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=−4</m:t>
                        </m:r>
                      </m:sup>
                    </m:sSubSup>
                    <m:d>
                      <m:dPr>
                        <m:ctrlP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`</m:t>
                    </m:r>
                  </m:oMath>
                </a14:m>
                <a:r>
                  <a:rPr lang="pl-PL" dirty="0">
                    <a:solidFill>
                      <a:srgbClr val="3366CC"/>
                    </a:solidFill>
                    <a:latin typeface="Tahoma" pitchFamily="34" charset="0"/>
                  </a:rPr>
                  <a:t> </a:t>
                </a:r>
                <a:endParaRPr lang="pl-PL" dirty="0"/>
              </a:p>
            </p:txBody>
          </p:sp>
        </mc:Choice>
        <mc:Fallback>
          <p:sp>
            <p:nvSpPr>
              <p:cNvPr id="15" name="Prostoką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42" y="2720648"/>
                <a:ext cx="2539028" cy="46820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846" t="-11688" b="-259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Prostokąt 15"/>
              <p:cNvSpPr/>
              <p:nvPr/>
            </p:nvSpPr>
            <p:spPr>
              <a:xfrm>
                <a:off x="1137442" y="4509120"/>
                <a:ext cx="2683620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 smtClean="0">
                    <a:solidFill>
                      <a:srgbClr val="3366CC"/>
                    </a:solidFill>
                    <a:latin typeface="Tahoma" pitchFamily="34" charset="0"/>
                  </a:rPr>
                  <a:t>c)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𝐽</m:t>
                        </m:r>
                      </m:e>
                      <m:sub/>
                      <m:sup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=−0,5</m:t>
                        </m:r>
                      </m:sup>
                    </m:sSubSup>
                    <m:d>
                      <m:dPr>
                        <m:ctrlP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`</m:t>
                    </m:r>
                  </m:oMath>
                </a14:m>
                <a:r>
                  <a:rPr lang="pl-PL" dirty="0">
                    <a:solidFill>
                      <a:srgbClr val="3366CC"/>
                    </a:solidFill>
                    <a:latin typeface="Tahoma" pitchFamily="34" charset="0"/>
                  </a:rPr>
                  <a:t> </a:t>
                </a:r>
                <a:endParaRPr lang="pl-PL" dirty="0"/>
              </a:p>
            </p:txBody>
          </p:sp>
        </mc:Choice>
        <mc:Fallback>
          <p:sp>
            <p:nvSpPr>
              <p:cNvPr id="16" name="Prostoką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42" y="4509120"/>
                <a:ext cx="2683620" cy="46820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3636" t="-11842" b="-27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048" y="1136795"/>
            <a:ext cx="3575052" cy="133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Prostokąt 17"/>
              <p:cNvSpPr/>
              <p:nvPr/>
            </p:nvSpPr>
            <p:spPr>
              <a:xfrm>
                <a:off x="849489" y="1742349"/>
                <a:ext cx="2661449" cy="518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𝑆𝐴</m:t>
                          </m:r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`</m:t>
                          </m:r>
                        </m:e>
                      </m:acc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2</m:t>
                      </m:r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𝑆𝐴</m:t>
                          </m:r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18" name="Prostoką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89" y="1742349"/>
                <a:ext cx="2661449" cy="51802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122" y="1136794"/>
            <a:ext cx="3593978" cy="133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266" y="1118677"/>
            <a:ext cx="3623692" cy="13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5767" y="2720647"/>
            <a:ext cx="3697191" cy="137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Prostokąt 23"/>
              <p:cNvSpPr/>
              <p:nvPr/>
            </p:nvSpPr>
            <p:spPr>
              <a:xfrm>
                <a:off x="1031926" y="3231916"/>
                <a:ext cx="2661449" cy="518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𝑆𝐴</m:t>
                          </m:r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`</m:t>
                          </m:r>
                        </m:e>
                      </m:acc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−4</m:t>
                      </m:r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𝑆𝐴</m:t>
                          </m:r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24" name="Prostoką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26" y="3231916"/>
                <a:ext cx="2661449" cy="518027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1451" y="2720647"/>
            <a:ext cx="368207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7673" y="2703233"/>
            <a:ext cx="3706951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1946" y="2679332"/>
            <a:ext cx="3718403" cy="139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Prostokąt 27"/>
              <p:cNvSpPr/>
              <p:nvPr/>
            </p:nvSpPr>
            <p:spPr>
              <a:xfrm>
                <a:off x="985433" y="4999245"/>
                <a:ext cx="2661449" cy="518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𝑆𝐴</m:t>
                          </m:r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`</m:t>
                          </m:r>
                        </m:e>
                      </m:acc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−0,5</m:t>
                      </m:r>
                      <m:r>
                        <a:rPr lang="pl-PL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pl-PL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𝑆𝐴</m:t>
                          </m:r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28" name="Prostoką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33" y="4999245"/>
                <a:ext cx="2661449" cy="518027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5767" y="4284870"/>
            <a:ext cx="3829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5767" y="4303466"/>
            <a:ext cx="3829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5767" y="4299318"/>
            <a:ext cx="3795754" cy="14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1946" y="4303466"/>
            <a:ext cx="3810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35063" y="332656"/>
            <a:ext cx="7467600" cy="923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sz="3200" dirty="0" smtClean="0">
                <a:latin typeface="Tahoma" pitchFamily="34" charset="0"/>
              </a:rPr>
              <a:t>WNIOSEK 1</a:t>
            </a: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1304028" y="1289264"/>
            <a:ext cx="756431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Jeśli: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k&gt;0, to punkty A i A` leżą po tej samej stronie punktu 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k&lt;0, to punkty A i A` leżą po przeciwnych stronach punktu S  </a:t>
            </a:r>
            <a:endParaRPr lang="pl-PL" dirty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528" y="4509120"/>
            <a:ext cx="29845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71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35063" y="332656"/>
            <a:ext cx="7467600" cy="923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sz="3200" dirty="0" smtClean="0">
                <a:latin typeface="Tahoma" pitchFamily="34" charset="0"/>
              </a:rPr>
              <a:t>WNIOSEK 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50"/>
              <p:cNvSpPr>
                <a:spLocks noChangeArrowheads="1"/>
              </p:cNvSpPr>
              <p:nvPr/>
            </p:nvSpPr>
            <p:spPr bwMode="auto">
              <a:xfrm>
                <a:off x="1304028" y="1289264"/>
                <a:ext cx="7564313" cy="4524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l-PL" dirty="0" smtClean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Jeśli: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l-PL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𝑘</m:t>
                    </m:r>
                    <m:r>
                      <a:rPr lang="pl-PL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d>
                      <m:dPr>
                        <m:ctrlPr>
                          <a:rPr lang="pl-PL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pl-PL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−1,0</m:t>
                        </m:r>
                      </m:e>
                    </m:d>
                    <m:r>
                      <a:rPr lang="pl-PL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</a:rPr>
                      <m:t>∪</m:t>
                    </m:r>
                    <m:d>
                      <m:dPr>
                        <m:ctrlPr>
                          <a:rPr lang="pl-PL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pl-PL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pl-PL" dirty="0" smtClean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 , to obrazem figury </a:t>
                </a:r>
                <a:r>
                  <a:rPr lang="pl-PL" i="1" dirty="0" smtClean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f</a:t>
                </a:r>
                <a:r>
                  <a:rPr lang="pl-PL" dirty="0" smtClean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  jest figura pomniejszona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dirty="0" smtClean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k=-1 lub k=1, to </a:t>
                </a:r>
                <a:r>
                  <a:rPr lang="pl-PL" dirty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obrazem figury </a:t>
                </a:r>
                <a:r>
                  <a:rPr lang="pl-PL" i="1" dirty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f</a:t>
                </a:r>
                <a:r>
                  <a:rPr lang="pl-PL" dirty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  jest figura </a:t>
                </a:r>
                <a:r>
                  <a:rPr lang="pl-PL" dirty="0" smtClean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o takim samym wymiarze</a:t>
                </a:r>
                <a:endParaRPr lang="pl-PL" dirty="0">
                  <a:solidFill>
                    <a:srgbClr val="0000FF"/>
                  </a:solidFill>
                  <a:latin typeface="Tahoma" pitchFamily="34" charset="0"/>
                  <a:cs typeface="Arial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𝑘</m:t>
                    </m:r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d>
                      <m:dPr>
                        <m:ctrlP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r>
                          <a:rPr lang="pl-PL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,</m:t>
                        </m:r>
                        <m:r>
                          <a:rPr lang="pl-PL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−1</m:t>
                        </m:r>
                      </m:e>
                    </m:d>
                    <m:r>
                      <a:rPr lang="pl-PL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</a:rPr>
                      <m:t>∪</m:t>
                    </m:r>
                    <m:d>
                      <m:dPr>
                        <m:ctrlP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pl-PL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  <m:r>
                          <a:rPr lang="pl-PL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,</m:t>
                        </m:r>
                        <m:r>
                          <a:rPr lang="pl-PL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pl-PL" dirty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 , to obrazem figury </a:t>
                </a:r>
                <a:r>
                  <a:rPr lang="pl-PL" i="1" dirty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f</a:t>
                </a:r>
                <a:r>
                  <a:rPr lang="pl-PL" dirty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  jest figura </a:t>
                </a:r>
                <a:r>
                  <a:rPr lang="pl-PL" dirty="0" smtClean="0">
                    <a:solidFill>
                      <a:srgbClr val="0000FF"/>
                    </a:solidFill>
                    <a:latin typeface="Tahoma" pitchFamily="34" charset="0"/>
                    <a:cs typeface="Arial" charset="0"/>
                  </a:rPr>
                  <a:t>powiększona</a:t>
                </a:r>
                <a:endParaRPr lang="pl-PL" dirty="0">
                  <a:solidFill>
                    <a:srgbClr val="0000FF"/>
                  </a:solidFill>
                  <a:latin typeface="Tahoma" pitchFamily="34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pl-PL" dirty="0">
                  <a:solidFill>
                    <a:srgbClr val="0000FF"/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8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4028" y="1289264"/>
                <a:ext cx="7564313" cy="452431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5663"/>
            <a:ext cx="1551120" cy="95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93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wat ojca">
  <a:themeElements>
    <a:clrScheme name="Krawat ojca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Krawat ojc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rawat ojca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wat ojca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wat ojc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wat ojca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wat ojca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wat ojca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Designs\Krawat ojca.pot</Template>
  <TotalTime>3481</TotalTime>
  <Words>580</Words>
  <Application>Microsoft Office PowerPoint</Application>
  <PresentationFormat>Pokaz na ekranie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Krawat ojca</vt:lpstr>
      <vt:lpstr>JEDNOKŁADNOŚĆ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CECHY PODOBIEŃSTWA TRÓJKĄTÓW</dc:title>
  <dc:creator>USER</dc:creator>
  <cp:lastModifiedBy>Edukator</cp:lastModifiedBy>
  <cp:revision>116</cp:revision>
  <dcterms:created xsi:type="dcterms:W3CDTF">2004-05-09T13:38:06Z</dcterms:created>
  <dcterms:modified xsi:type="dcterms:W3CDTF">2016-02-06T11:00:06Z</dcterms:modified>
</cp:coreProperties>
</file>